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5" r:id="rId3"/>
    <p:sldId id="266" r:id="rId4"/>
    <p:sldId id="267" r:id="rId5"/>
    <p:sldId id="268" r:id="rId6"/>
    <p:sldId id="269" r:id="rId7"/>
    <p:sldId id="270" r:id="rId8"/>
    <p:sldId id="271" r:id="rId9"/>
    <p:sldId id="256" r:id="rId10"/>
    <p:sldId id="257" r:id="rId11"/>
    <p:sldId id="258" r:id="rId12"/>
    <p:sldId id="259" r:id="rId13"/>
    <p:sldId id="260" r:id="rId14"/>
    <p:sldId id="261" r:id="rId15"/>
    <p:sldId id="262" r:id="rId16"/>
    <p:sldId id="26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59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318873-C5E4-4C44-92EC-B36200CBECE1}" type="datetimeFigureOut">
              <a:rPr lang="en-US" smtClean="0"/>
              <a:t>5/4/2011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515775-6E09-4408-A4FC-090C1437D727}" type="slidenum">
              <a:rPr lang="en-US" smtClean="0"/>
              <a:t>‹#›</a:t>
            </a:fld>
            <a:endParaRPr lang="en-US"/>
          </a:p>
        </p:txBody>
      </p:sp>
    </p:spTree>
    <p:extLst>
      <p:ext uri="{BB962C8B-B14F-4D97-AF65-F5344CB8AC3E}">
        <p14:creationId xmlns:p14="http://schemas.microsoft.com/office/powerpoint/2010/main" val="271203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318873-C5E4-4C44-92EC-B36200CBECE1}" type="datetimeFigureOut">
              <a:rPr lang="en-US" smtClean="0"/>
              <a:t>5/4/2011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515775-6E09-4408-A4FC-090C1437D727}" type="slidenum">
              <a:rPr lang="en-US" smtClean="0"/>
              <a:t>‹#›</a:t>
            </a:fld>
            <a:endParaRPr lang="en-US"/>
          </a:p>
        </p:txBody>
      </p:sp>
    </p:spTree>
    <p:extLst>
      <p:ext uri="{BB962C8B-B14F-4D97-AF65-F5344CB8AC3E}">
        <p14:creationId xmlns:p14="http://schemas.microsoft.com/office/powerpoint/2010/main" val="2991064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318873-C5E4-4C44-92EC-B36200CBECE1}" type="datetimeFigureOut">
              <a:rPr lang="en-US" smtClean="0"/>
              <a:t>5/4/2011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515775-6E09-4408-A4FC-090C1437D727}" type="slidenum">
              <a:rPr lang="en-US" smtClean="0"/>
              <a:t>‹#›</a:t>
            </a:fld>
            <a:endParaRPr lang="en-US"/>
          </a:p>
        </p:txBody>
      </p:sp>
    </p:spTree>
    <p:extLst>
      <p:ext uri="{BB962C8B-B14F-4D97-AF65-F5344CB8AC3E}">
        <p14:creationId xmlns:p14="http://schemas.microsoft.com/office/powerpoint/2010/main" val="2496765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318873-C5E4-4C44-92EC-B36200CBECE1}" type="datetimeFigureOut">
              <a:rPr lang="en-US" smtClean="0"/>
              <a:t>5/4/2011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515775-6E09-4408-A4FC-090C1437D727}" type="slidenum">
              <a:rPr lang="en-US" smtClean="0"/>
              <a:t>‹#›</a:t>
            </a:fld>
            <a:endParaRPr lang="en-US"/>
          </a:p>
        </p:txBody>
      </p:sp>
    </p:spTree>
    <p:extLst>
      <p:ext uri="{BB962C8B-B14F-4D97-AF65-F5344CB8AC3E}">
        <p14:creationId xmlns:p14="http://schemas.microsoft.com/office/powerpoint/2010/main" val="3313108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318873-C5E4-4C44-92EC-B36200CBECE1}" type="datetimeFigureOut">
              <a:rPr lang="en-US" smtClean="0"/>
              <a:t>5/4/2011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515775-6E09-4408-A4FC-090C1437D727}" type="slidenum">
              <a:rPr lang="en-US" smtClean="0"/>
              <a:t>‹#›</a:t>
            </a:fld>
            <a:endParaRPr lang="en-US"/>
          </a:p>
        </p:txBody>
      </p:sp>
    </p:spTree>
    <p:extLst>
      <p:ext uri="{BB962C8B-B14F-4D97-AF65-F5344CB8AC3E}">
        <p14:creationId xmlns:p14="http://schemas.microsoft.com/office/powerpoint/2010/main" val="3397432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318873-C5E4-4C44-92EC-B36200CBECE1}" type="datetimeFigureOut">
              <a:rPr lang="en-US" smtClean="0"/>
              <a:t>5/4/2011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515775-6E09-4408-A4FC-090C1437D727}" type="slidenum">
              <a:rPr lang="en-US" smtClean="0"/>
              <a:t>‹#›</a:t>
            </a:fld>
            <a:endParaRPr lang="en-US"/>
          </a:p>
        </p:txBody>
      </p:sp>
    </p:spTree>
    <p:extLst>
      <p:ext uri="{BB962C8B-B14F-4D97-AF65-F5344CB8AC3E}">
        <p14:creationId xmlns:p14="http://schemas.microsoft.com/office/powerpoint/2010/main" val="20045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318873-C5E4-4C44-92EC-B36200CBECE1}" type="datetimeFigureOut">
              <a:rPr lang="en-US" smtClean="0"/>
              <a:t>5/4/2011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515775-6E09-4408-A4FC-090C1437D727}" type="slidenum">
              <a:rPr lang="en-US" smtClean="0"/>
              <a:t>‹#›</a:t>
            </a:fld>
            <a:endParaRPr lang="en-US"/>
          </a:p>
        </p:txBody>
      </p:sp>
    </p:spTree>
    <p:extLst>
      <p:ext uri="{BB962C8B-B14F-4D97-AF65-F5344CB8AC3E}">
        <p14:creationId xmlns:p14="http://schemas.microsoft.com/office/powerpoint/2010/main" val="149342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318873-C5E4-4C44-92EC-B36200CBECE1}" type="datetimeFigureOut">
              <a:rPr lang="en-US" smtClean="0"/>
              <a:t>5/4/2011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515775-6E09-4408-A4FC-090C1437D727}" type="slidenum">
              <a:rPr lang="en-US" smtClean="0"/>
              <a:t>‹#›</a:t>
            </a:fld>
            <a:endParaRPr lang="en-US"/>
          </a:p>
        </p:txBody>
      </p:sp>
    </p:spTree>
    <p:extLst>
      <p:ext uri="{BB962C8B-B14F-4D97-AF65-F5344CB8AC3E}">
        <p14:creationId xmlns:p14="http://schemas.microsoft.com/office/powerpoint/2010/main" val="3958036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318873-C5E4-4C44-92EC-B36200CBECE1}" type="datetimeFigureOut">
              <a:rPr lang="en-US" smtClean="0"/>
              <a:t>5/4/2011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515775-6E09-4408-A4FC-090C1437D727}" type="slidenum">
              <a:rPr lang="en-US" smtClean="0"/>
              <a:t>‹#›</a:t>
            </a:fld>
            <a:endParaRPr lang="en-US"/>
          </a:p>
        </p:txBody>
      </p:sp>
    </p:spTree>
    <p:extLst>
      <p:ext uri="{BB962C8B-B14F-4D97-AF65-F5344CB8AC3E}">
        <p14:creationId xmlns:p14="http://schemas.microsoft.com/office/powerpoint/2010/main" val="4002942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318873-C5E4-4C44-92EC-B36200CBECE1}" type="datetimeFigureOut">
              <a:rPr lang="en-US" smtClean="0"/>
              <a:t>5/4/2011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515775-6E09-4408-A4FC-090C1437D727}" type="slidenum">
              <a:rPr lang="en-US" smtClean="0"/>
              <a:t>‹#›</a:t>
            </a:fld>
            <a:endParaRPr lang="en-US"/>
          </a:p>
        </p:txBody>
      </p:sp>
    </p:spTree>
    <p:extLst>
      <p:ext uri="{BB962C8B-B14F-4D97-AF65-F5344CB8AC3E}">
        <p14:creationId xmlns:p14="http://schemas.microsoft.com/office/powerpoint/2010/main" val="2149398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318873-C5E4-4C44-92EC-B36200CBECE1}" type="datetimeFigureOut">
              <a:rPr lang="en-US" smtClean="0"/>
              <a:t>5/4/2011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515775-6E09-4408-A4FC-090C1437D727}" type="slidenum">
              <a:rPr lang="en-US" smtClean="0"/>
              <a:t>‹#›</a:t>
            </a:fld>
            <a:endParaRPr lang="en-US"/>
          </a:p>
        </p:txBody>
      </p:sp>
    </p:spTree>
    <p:extLst>
      <p:ext uri="{BB962C8B-B14F-4D97-AF65-F5344CB8AC3E}">
        <p14:creationId xmlns:p14="http://schemas.microsoft.com/office/powerpoint/2010/main" val="867873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318873-C5E4-4C44-92EC-B36200CBECE1}" type="datetimeFigureOut">
              <a:rPr lang="en-US" smtClean="0"/>
              <a:t>5/4/2011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515775-6E09-4408-A4FC-090C1437D727}" type="slidenum">
              <a:rPr lang="en-US" smtClean="0"/>
              <a:t>‹#›</a:t>
            </a:fld>
            <a:endParaRPr lang="en-US"/>
          </a:p>
        </p:txBody>
      </p:sp>
    </p:spTree>
    <p:extLst>
      <p:ext uri="{BB962C8B-B14F-4D97-AF65-F5344CB8AC3E}">
        <p14:creationId xmlns:p14="http://schemas.microsoft.com/office/powerpoint/2010/main" val="324351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Modes of Education</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646605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Are Virtual Learning Environments?</a:t>
            </a:r>
            <a:br>
              <a:rPr lang="en-US" b="1" dirty="0" smtClean="0"/>
            </a:br>
            <a:endParaRPr lang="en-US" dirty="0"/>
          </a:p>
        </p:txBody>
      </p:sp>
      <p:sp>
        <p:nvSpPr>
          <p:cNvPr id="3" name="Content Placeholder 2"/>
          <p:cNvSpPr>
            <a:spLocks noGrp="1"/>
          </p:cNvSpPr>
          <p:nvPr>
            <p:ph idx="1"/>
          </p:nvPr>
        </p:nvSpPr>
        <p:spPr>
          <a:xfrm>
            <a:off x="762000" y="1371600"/>
            <a:ext cx="8229600" cy="4754563"/>
          </a:xfrm>
        </p:spPr>
        <p:txBody>
          <a:bodyPr>
            <a:normAutofit fontScale="77500" lnSpcReduction="20000"/>
          </a:bodyPr>
          <a:lstStyle/>
          <a:p>
            <a:r>
              <a:rPr lang="en-US" dirty="0" smtClean="0"/>
              <a:t>A </a:t>
            </a:r>
            <a:r>
              <a:rPr lang="en-US" dirty="0"/>
              <a:t>virtual learning environment (VLE) is a </a:t>
            </a:r>
            <a:r>
              <a:rPr lang="en-US" dirty="0" err="1"/>
              <a:t>standardised</a:t>
            </a:r>
            <a:r>
              <a:rPr lang="en-US" dirty="0"/>
              <a:t>, computer-based environment that supports the delivery of web-based learning and facilitates on-line interaction between students and teachers. A VLE might consist of a variety of components designed both to assist in conventional classroom learning as well as support distance learners gaining remote access to course and assessment materials. Functions and activities offered and supported by a VLE might include:</a:t>
            </a:r>
          </a:p>
          <a:p>
            <a:pPr marL="457200" lvl="1" indent="0">
              <a:buNone/>
            </a:pPr>
            <a:r>
              <a:rPr lang="en-US" dirty="0"/>
              <a:t>-Importing and/or creating course materials</a:t>
            </a:r>
          </a:p>
          <a:p>
            <a:pPr marL="457200" lvl="1" indent="0">
              <a:buNone/>
            </a:pPr>
            <a:r>
              <a:rPr lang="en-US" dirty="0"/>
              <a:t>-The delivery of course materials</a:t>
            </a:r>
          </a:p>
          <a:p>
            <a:pPr marL="457200" lvl="1" indent="0">
              <a:buNone/>
            </a:pPr>
            <a:r>
              <a:rPr lang="en-US" dirty="0"/>
              <a:t>-On-line interactions between students and tutors</a:t>
            </a:r>
          </a:p>
          <a:p>
            <a:pPr marL="457200" lvl="1" indent="0">
              <a:buNone/>
            </a:pPr>
            <a:r>
              <a:rPr lang="en-US" dirty="0"/>
              <a:t>-On-line tracking and assessment of students progress.</a:t>
            </a:r>
          </a:p>
          <a:p>
            <a:endParaRPr lang="en-US" dirty="0"/>
          </a:p>
        </p:txBody>
      </p:sp>
    </p:spTree>
    <p:extLst>
      <p:ext uri="{BB962C8B-B14F-4D97-AF65-F5344CB8AC3E}">
        <p14:creationId xmlns:p14="http://schemas.microsoft.com/office/powerpoint/2010/main" val="1845864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en-US" dirty="0" smtClean="0"/>
              <a:t>VLEs are generally browser-based, providing teachers, students and parents with easy access from any computer with an internet connection. Most browser-based systems are password-protected to offer a secure, closed environment and to prevent </a:t>
            </a:r>
            <a:r>
              <a:rPr lang="en-US" dirty="0" err="1" smtClean="0"/>
              <a:t>unauthorised</a:t>
            </a:r>
            <a:r>
              <a:rPr lang="en-US" dirty="0" smtClean="0"/>
              <a:t> third-party access. Some products may require additional software such as plug-ins or CD-ROMs on end users computers in order to access digitally-held course materials. Applications such as word processing, presentation and spreadsheet tools may also be required for carrying out on-line class activities or assignments generated via the system.</a:t>
            </a:r>
          </a:p>
          <a:p>
            <a:endParaRPr lang="en-US" dirty="0" smtClean="0"/>
          </a:p>
          <a:p>
            <a:r>
              <a:rPr lang="en-US" dirty="0" smtClean="0"/>
              <a:t>VLEs are often discussed in the context of managed learning environments (MLEs). A VLE is, in fact, an integral part within an MLE, which is itself a system with much broader scope. MLEs include the whole range of an institutions information systems and processes (including its VLE if it has one) and relate more to the totality of an institutions processes and standards, rather than to individual products and tools.</a:t>
            </a:r>
          </a:p>
          <a:p>
            <a:endParaRPr lang="en-US" dirty="0"/>
          </a:p>
        </p:txBody>
      </p:sp>
    </p:spTree>
    <p:extLst>
      <p:ext uri="{BB962C8B-B14F-4D97-AF65-F5344CB8AC3E}">
        <p14:creationId xmlns:p14="http://schemas.microsoft.com/office/powerpoint/2010/main" val="4051688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What does a VLE do?</a:t>
            </a:r>
            <a:br>
              <a:rPr lang="en-US" b="1" dirty="0" smtClean="0"/>
            </a:br>
            <a:endParaRPr lang="en-US" dirty="0"/>
          </a:p>
        </p:txBody>
      </p:sp>
      <p:sp>
        <p:nvSpPr>
          <p:cNvPr id="3" name="Content Placeholder 2"/>
          <p:cNvSpPr>
            <a:spLocks noGrp="1"/>
          </p:cNvSpPr>
          <p:nvPr>
            <p:ph idx="1"/>
          </p:nvPr>
        </p:nvSpPr>
        <p:spPr>
          <a:xfrm>
            <a:off x="457200" y="1066800"/>
            <a:ext cx="8229600" cy="5486400"/>
          </a:xfrm>
        </p:spPr>
        <p:txBody>
          <a:bodyPr>
            <a:normAutofit fontScale="70000" lnSpcReduction="20000"/>
          </a:bodyPr>
          <a:lstStyle/>
          <a:p>
            <a:r>
              <a:rPr lang="en-US" dirty="0" smtClean="0"/>
              <a:t>The </a:t>
            </a:r>
            <a:r>
              <a:rPr lang="en-US" dirty="0"/>
              <a:t>principle functions that the complete VLE needs to deliver are:</a:t>
            </a:r>
          </a:p>
          <a:p>
            <a:pPr lvl="1"/>
            <a:endParaRPr lang="en-US" dirty="0" smtClean="0"/>
          </a:p>
          <a:p>
            <a:pPr lvl="1"/>
            <a:r>
              <a:rPr lang="en-US" dirty="0" smtClean="0"/>
              <a:t>Controlled </a:t>
            </a:r>
            <a:r>
              <a:rPr lang="en-US" dirty="0"/>
              <a:t>access to curriculum</a:t>
            </a:r>
          </a:p>
          <a:p>
            <a:pPr lvl="1"/>
            <a:r>
              <a:rPr lang="en-US" dirty="0" smtClean="0"/>
              <a:t>Tracking </a:t>
            </a:r>
            <a:r>
              <a:rPr lang="en-US" dirty="0"/>
              <a:t>student activity and achievement against these elements using simple processes for course administration and student tracking that make it possible for tutors to define and set up a course with accompanying materials and activities to direct, guide and monitor learner progress</a:t>
            </a:r>
          </a:p>
          <a:p>
            <a:pPr lvl="1"/>
            <a:r>
              <a:rPr lang="en-US" dirty="0" smtClean="0"/>
              <a:t>Support </a:t>
            </a:r>
            <a:r>
              <a:rPr lang="en-US" dirty="0"/>
              <a:t>of on-line learning, including access to learning resources, assessment and guidance. The learning resources may be self-developed, or professionally authored and purchased materials that can be imported and made available for use by learners</a:t>
            </a:r>
          </a:p>
          <a:p>
            <a:pPr lvl="1"/>
            <a:r>
              <a:rPr lang="en-US" dirty="0" smtClean="0"/>
              <a:t>Communication </a:t>
            </a:r>
            <a:r>
              <a:rPr lang="en-US" dirty="0"/>
              <a:t>between the learner, the tutor and other learning support specialists to provide direct support and feedback for learners, as well as peer-group communications that build a sense of group identity and community of interest</a:t>
            </a:r>
          </a:p>
          <a:p>
            <a:pPr lvl="1"/>
            <a:r>
              <a:rPr lang="en-US" dirty="0" smtClean="0"/>
              <a:t>Links </a:t>
            </a:r>
            <a:r>
              <a:rPr lang="en-US" dirty="0"/>
              <a:t>to other administrative systems, both </a:t>
            </a:r>
            <a:r>
              <a:rPr lang="en-US" dirty="0" err="1"/>
              <a:t>inhouse</a:t>
            </a:r>
            <a:r>
              <a:rPr lang="en-US" dirty="0"/>
              <a:t> and externally</a:t>
            </a:r>
          </a:p>
          <a:p>
            <a:pPr lvl="1"/>
            <a:endParaRPr lang="en-US" dirty="0"/>
          </a:p>
        </p:txBody>
      </p:sp>
    </p:spTree>
    <p:extLst>
      <p:ext uri="{BB962C8B-B14F-4D97-AF65-F5344CB8AC3E}">
        <p14:creationId xmlns:p14="http://schemas.microsoft.com/office/powerpoint/2010/main" val="16102298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VLEs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CMS</a:t>
            </a:r>
          </a:p>
          <a:p>
            <a:pPr lvl="1"/>
            <a:r>
              <a:rPr lang="en-US" dirty="0"/>
              <a:t>A content management system stores, loads and replays content. It may also enable teachers to </a:t>
            </a:r>
            <a:r>
              <a:rPr lang="en-US" dirty="0" err="1"/>
              <a:t>organise</a:t>
            </a:r>
            <a:r>
              <a:rPr lang="en-US" dirty="0"/>
              <a:t> and sequence this content for delivery to students. Such systems might have the facility to communicate these sequences to other teachers, allowing lesson structures to be used by more than one person. Content management systems do not keep track of students progress. Ideally, a CMS should allow users to import content from a range of different sources.</a:t>
            </a:r>
            <a:endParaRPr lang="en-US" dirty="0" smtClean="0"/>
          </a:p>
          <a:p>
            <a:endParaRPr lang="en-US" dirty="0" smtClean="0"/>
          </a:p>
          <a:p>
            <a:endParaRPr lang="en-US" dirty="0"/>
          </a:p>
        </p:txBody>
      </p:sp>
    </p:spTree>
    <p:extLst>
      <p:ext uri="{BB962C8B-B14F-4D97-AF65-F5344CB8AC3E}">
        <p14:creationId xmlns:p14="http://schemas.microsoft.com/office/powerpoint/2010/main" val="27963954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VLE</a:t>
            </a:r>
          </a:p>
          <a:p>
            <a:pPr lvl="1"/>
            <a:r>
              <a:rPr lang="en-US" dirty="0"/>
              <a:t>A virtual learning environment performs the functions of a CMS but also keeps track of students progress as they work through the learning resources it stores. A VLE can be considered part of a managed learning environment MLE if the data it records on students progress are passed to the college or school management information system (MIS).</a:t>
            </a:r>
          </a:p>
        </p:txBody>
      </p:sp>
    </p:spTree>
    <p:extLst>
      <p:ext uri="{BB962C8B-B14F-4D97-AF65-F5344CB8AC3E}">
        <p14:creationId xmlns:p14="http://schemas.microsoft.com/office/powerpoint/2010/main" val="3930588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MLE</a:t>
            </a:r>
          </a:p>
          <a:p>
            <a:pPr lvl="1"/>
            <a:r>
              <a:rPr lang="en-US" dirty="0"/>
              <a:t>A managed learning environment includes the whole range of an institutions information/content systems and processes, including its MIS and its VLE if it has one) that contribute directly or indirectly to learning and the management of learning.</a:t>
            </a:r>
          </a:p>
        </p:txBody>
      </p:sp>
    </p:spTree>
    <p:extLst>
      <p:ext uri="{BB962C8B-B14F-4D97-AF65-F5344CB8AC3E}">
        <p14:creationId xmlns:p14="http://schemas.microsoft.com/office/powerpoint/2010/main" val="37294107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a:t>
            </a:r>
            <a:endParaRPr lang="en-US" dirty="0"/>
          </a:p>
        </p:txBody>
      </p:sp>
      <p:sp>
        <p:nvSpPr>
          <p:cNvPr id="3" name="Content Placeholder 2"/>
          <p:cNvSpPr>
            <a:spLocks noGrp="1"/>
          </p:cNvSpPr>
          <p:nvPr>
            <p:ph idx="1"/>
          </p:nvPr>
        </p:nvSpPr>
        <p:spPr/>
        <p:txBody>
          <a:bodyPr>
            <a:normAutofit fontScale="70000" lnSpcReduction="20000"/>
          </a:bodyPr>
          <a:lstStyle/>
          <a:p>
            <a:r>
              <a:rPr lang="en-US" dirty="0"/>
              <a:t>General class administration and </a:t>
            </a:r>
            <a:r>
              <a:rPr lang="en-US" dirty="0" err="1"/>
              <a:t>organisation</a:t>
            </a:r>
            <a:endParaRPr lang="en-US" dirty="0"/>
          </a:p>
          <a:p>
            <a:pPr lvl="1"/>
            <a:r>
              <a:rPr lang="en-US" dirty="0" smtClean="0"/>
              <a:t>The </a:t>
            </a:r>
            <a:r>
              <a:rPr lang="en-US" dirty="0"/>
              <a:t>creation of lesson plans using existing resources</a:t>
            </a:r>
          </a:p>
          <a:p>
            <a:pPr lvl="1"/>
            <a:r>
              <a:rPr lang="en-US" dirty="0" smtClean="0"/>
              <a:t>Assessment </a:t>
            </a:r>
            <a:r>
              <a:rPr lang="en-US" dirty="0"/>
              <a:t>and monitoring of students</a:t>
            </a:r>
          </a:p>
          <a:p>
            <a:pPr lvl="1"/>
            <a:r>
              <a:rPr lang="en-US" dirty="0" smtClean="0"/>
              <a:t>Allocation </a:t>
            </a:r>
            <a:r>
              <a:rPr lang="en-US" dirty="0"/>
              <a:t>and marking of on-line assignments</a:t>
            </a:r>
          </a:p>
          <a:p>
            <a:pPr lvl="1"/>
            <a:r>
              <a:rPr lang="en-US" dirty="0" smtClean="0"/>
              <a:t>Discussion </a:t>
            </a:r>
            <a:r>
              <a:rPr lang="en-US" dirty="0"/>
              <a:t>and support with students on line</a:t>
            </a:r>
          </a:p>
          <a:p>
            <a:r>
              <a:rPr lang="en-US" dirty="0"/>
              <a:t>The various interactive tools of VLEs can also support learners with both class work and homework, and can cater for individual learning styles. For example, students can:</a:t>
            </a:r>
          </a:p>
          <a:p>
            <a:pPr lvl="1"/>
            <a:r>
              <a:rPr lang="en-US" dirty="0" smtClean="0"/>
              <a:t>Submit </a:t>
            </a:r>
            <a:r>
              <a:rPr lang="en-US" dirty="0"/>
              <a:t>and track their assignments on line via a personal home page</a:t>
            </a:r>
          </a:p>
          <a:p>
            <a:pPr lvl="1"/>
            <a:r>
              <a:rPr lang="en-US" dirty="0" smtClean="0"/>
              <a:t>Contribute </a:t>
            </a:r>
            <a:r>
              <a:rPr lang="en-US" dirty="0"/>
              <a:t>to and participate in discussions with classmates and other schools via the various conferencing tools</a:t>
            </a:r>
          </a:p>
          <a:p>
            <a:pPr lvl="1"/>
            <a:r>
              <a:rPr lang="en-US" dirty="0" smtClean="0"/>
              <a:t>Work </a:t>
            </a:r>
            <a:r>
              <a:rPr lang="en-US" dirty="0"/>
              <a:t>at their own pace within and out of school. This is particularly beneficial to learners with special educational needs, such as students in hospital or children unable to attend regular classes for health reasons.</a:t>
            </a:r>
          </a:p>
          <a:p>
            <a:endParaRPr lang="en-US" dirty="0"/>
          </a:p>
        </p:txBody>
      </p:sp>
    </p:spTree>
    <p:extLst>
      <p:ext uri="{BB962C8B-B14F-4D97-AF65-F5344CB8AC3E}">
        <p14:creationId xmlns:p14="http://schemas.microsoft.com/office/powerpoint/2010/main" val="1301489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Modes of Education</a:t>
            </a:r>
            <a:r>
              <a:rPr lang="en-US" dirty="0" smtClean="0"/>
              <a:t/>
            </a:r>
            <a:br>
              <a:rPr lang="en-US" dirty="0" smtClean="0"/>
            </a:br>
            <a:r>
              <a:rPr lang="en-US" dirty="0" smtClean="0"/>
              <a:t> </a:t>
            </a:r>
            <a:br>
              <a:rPr lang="en-US" dirty="0" smtClean="0"/>
            </a:br>
            <a:endParaRPr lang="en-US" dirty="0"/>
          </a:p>
        </p:txBody>
      </p:sp>
      <p:sp>
        <p:nvSpPr>
          <p:cNvPr id="3" name="Content Placeholder 2"/>
          <p:cNvSpPr>
            <a:spLocks noGrp="1"/>
          </p:cNvSpPr>
          <p:nvPr>
            <p:ph idx="1"/>
          </p:nvPr>
        </p:nvSpPr>
        <p:spPr/>
        <p:txBody>
          <a:bodyPr>
            <a:normAutofit/>
          </a:bodyPr>
          <a:lstStyle/>
          <a:p>
            <a:endParaRPr lang="en-US" dirty="0"/>
          </a:p>
          <a:p>
            <a:pPr lvl="0"/>
            <a:r>
              <a:rPr lang="en-US" dirty="0"/>
              <a:t>Dialogue</a:t>
            </a:r>
          </a:p>
          <a:p>
            <a:r>
              <a:rPr lang="en-US" dirty="0"/>
              <a:t> </a:t>
            </a:r>
            <a:r>
              <a:rPr lang="en-US" dirty="0" smtClean="0"/>
              <a:t>Lecture/Instruction</a:t>
            </a:r>
            <a:endParaRPr lang="en-US" dirty="0"/>
          </a:p>
          <a:p>
            <a:r>
              <a:rPr lang="en-US" dirty="0"/>
              <a:t> </a:t>
            </a:r>
            <a:r>
              <a:rPr lang="en-US" dirty="0" smtClean="0"/>
              <a:t>Facilitation</a:t>
            </a:r>
            <a:endParaRPr lang="en-US" dirty="0"/>
          </a:p>
          <a:p>
            <a:endParaRPr lang="en-US" dirty="0"/>
          </a:p>
        </p:txBody>
      </p:sp>
    </p:spTree>
    <p:extLst>
      <p:ext uri="{BB962C8B-B14F-4D97-AF65-F5344CB8AC3E}">
        <p14:creationId xmlns:p14="http://schemas.microsoft.com/office/powerpoint/2010/main" val="2029178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Dialogue</a:t>
            </a:r>
            <a:endParaRPr lang="en-US" dirty="0"/>
          </a:p>
        </p:txBody>
      </p:sp>
      <p:sp>
        <p:nvSpPr>
          <p:cNvPr id="3" name="Content Placeholder 2"/>
          <p:cNvSpPr>
            <a:spLocks noGrp="1"/>
          </p:cNvSpPr>
          <p:nvPr>
            <p:ph idx="1"/>
          </p:nvPr>
        </p:nvSpPr>
        <p:spPr/>
        <p:txBody>
          <a:bodyPr>
            <a:normAutofit/>
          </a:bodyPr>
          <a:lstStyle/>
          <a:p>
            <a:pPr lvl="0"/>
            <a:r>
              <a:rPr lang="en-US" dirty="0"/>
              <a:t>Small groups of students</a:t>
            </a:r>
          </a:p>
          <a:p>
            <a:endParaRPr lang="en-US" dirty="0"/>
          </a:p>
          <a:p>
            <a:pPr lvl="0"/>
            <a:r>
              <a:rPr lang="en-US" dirty="0"/>
              <a:t>Sage on the ground</a:t>
            </a:r>
          </a:p>
          <a:p>
            <a:endParaRPr lang="en-US" dirty="0"/>
          </a:p>
          <a:p>
            <a:pPr lvl="0"/>
            <a:r>
              <a:rPr lang="en-US" dirty="0"/>
              <a:t>Questions &amp; answers</a:t>
            </a:r>
          </a:p>
          <a:p>
            <a:pPr marL="0" indent="0">
              <a:buNone/>
            </a:pPr>
            <a:r>
              <a:rPr lang="en-US" dirty="0"/>
              <a:t> </a:t>
            </a:r>
          </a:p>
          <a:p>
            <a:pPr lvl="0"/>
            <a:r>
              <a:rPr lang="en-US" dirty="0"/>
              <a:t>Intellectual inquiry</a:t>
            </a:r>
          </a:p>
          <a:p>
            <a:endParaRPr lang="en-US" dirty="0"/>
          </a:p>
        </p:txBody>
      </p:sp>
    </p:spTree>
    <p:extLst>
      <p:ext uri="{BB962C8B-B14F-4D97-AF65-F5344CB8AC3E}">
        <p14:creationId xmlns:p14="http://schemas.microsoft.com/office/powerpoint/2010/main" val="36641789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Lecture/Instruction</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a:t> </a:t>
            </a:r>
            <a:r>
              <a:rPr lang="en-US" dirty="0" smtClean="0"/>
              <a:t>Large </a:t>
            </a:r>
            <a:r>
              <a:rPr lang="en-US" dirty="0"/>
              <a:t>groups of students</a:t>
            </a:r>
          </a:p>
          <a:p>
            <a:r>
              <a:rPr lang="en-US" dirty="0"/>
              <a:t> </a:t>
            </a:r>
            <a:r>
              <a:rPr lang="en-US" dirty="0" smtClean="0"/>
              <a:t>Sage </a:t>
            </a:r>
            <a:r>
              <a:rPr lang="en-US" dirty="0"/>
              <a:t>on a stage</a:t>
            </a:r>
          </a:p>
          <a:p>
            <a:r>
              <a:rPr lang="en-US" dirty="0"/>
              <a:t> </a:t>
            </a:r>
            <a:r>
              <a:rPr lang="en-US" dirty="0" smtClean="0"/>
              <a:t>Mass </a:t>
            </a:r>
            <a:r>
              <a:rPr lang="en-US" dirty="0"/>
              <a:t>communication</a:t>
            </a:r>
          </a:p>
          <a:p>
            <a:r>
              <a:rPr lang="en-US" dirty="0"/>
              <a:t> </a:t>
            </a:r>
            <a:r>
              <a:rPr lang="en-US" dirty="0" smtClean="0"/>
              <a:t>One-way </a:t>
            </a:r>
            <a:r>
              <a:rPr lang="en-US" dirty="0"/>
              <a:t>delivery</a:t>
            </a:r>
          </a:p>
          <a:p>
            <a:r>
              <a:rPr lang="en-US" dirty="0"/>
              <a:t> </a:t>
            </a:r>
            <a:r>
              <a:rPr lang="en-US" dirty="0" smtClean="0"/>
              <a:t>Preparation </a:t>
            </a:r>
            <a:r>
              <a:rPr lang="en-US" dirty="0"/>
              <a:t>for work</a:t>
            </a:r>
          </a:p>
          <a:p>
            <a:endParaRPr lang="en-US" dirty="0"/>
          </a:p>
        </p:txBody>
      </p:sp>
    </p:spTree>
    <p:extLst>
      <p:ext uri="{BB962C8B-B14F-4D97-AF65-F5344CB8AC3E}">
        <p14:creationId xmlns:p14="http://schemas.microsoft.com/office/powerpoint/2010/main" val="12857103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Facilitation</a:t>
            </a:r>
            <a:endParaRPr lang="en-US" dirty="0"/>
          </a:p>
        </p:txBody>
      </p:sp>
      <p:sp>
        <p:nvSpPr>
          <p:cNvPr id="3" name="Content Placeholder 2"/>
          <p:cNvSpPr>
            <a:spLocks noGrp="1"/>
          </p:cNvSpPr>
          <p:nvPr>
            <p:ph idx="1"/>
          </p:nvPr>
        </p:nvSpPr>
        <p:spPr/>
        <p:txBody>
          <a:bodyPr>
            <a:normAutofit/>
          </a:bodyPr>
          <a:lstStyle/>
          <a:p>
            <a:pPr lvl="0"/>
            <a:r>
              <a:rPr lang="en-US" dirty="0"/>
              <a:t>Smaller groups of students</a:t>
            </a:r>
          </a:p>
          <a:p>
            <a:endParaRPr lang="en-US" dirty="0" smtClean="0"/>
          </a:p>
          <a:p>
            <a:r>
              <a:rPr lang="en-US" dirty="0" smtClean="0"/>
              <a:t>Guide </a:t>
            </a:r>
            <a:r>
              <a:rPr lang="en-US" dirty="0"/>
              <a:t>by the side	</a:t>
            </a:r>
          </a:p>
          <a:p>
            <a:endParaRPr lang="en-US" dirty="0" smtClean="0"/>
          </a:p>
          <a:p>
            <a:r>
              <a:rPr lang="en-US" dirty="0" smtClean="0"/>
              <a:t>Self-study </a:t>
            </a:r>
            <a:r>
              <a:rPr lang="en-US" dirty="0"/>
              <a:t>and interaction</a:t>
            </a:r>
          </a:p>
          <a:p>
            <a:pPr lvl="0"/>
            <a:endParaRPr lang="en-US" dirty="0" smtClean="0"/>
          </a:p>
          <a:p>
            <a:pPr lvl="0"/>
            <a:r>
              <a:rPr lang="en-US" dirty="0" smtClean="0"/>
              <a:t>Preparation </a:t>
            </a:r>
            <a:r>
              <a:rPr lang="en-US" dirty="0"/>
              <a:t>of work</a:t>
            </a:r>
          </a:p>
          <a:p>
            <a:endParaRPr lang="en-US" dirty="0"/>
          </a:p>
        </p:txBody>
      </p:sp>
    </p:spTree>
    <p:extLst>
      <p:ext uri="{BB962C8B-B14F-4D97-AF65-F5344CB8AC3E}">
        <p14:creationId xmlns:p14="http://schemas.microsoft.com/office/powerpoint/2010/main" val="32427602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Facilitation Model</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a:t>Course material developed by subject-matter experts and assembled by instructional designers</a:t>
            </a:r>
          </a:p>
          <a:p>
            <a:endParaRPr lang="en-US" dirty="0" smtClean="0"/>
          </a:p>
          <a:p>
            <a:r>
              <a:rPr lang="en-US" dirty="0" smtClean="0"/>
              <a:t>Material </a:t>
            </a:r>
            <a:r>
              <a:rPr lang="en-US" dirty="0"/>
              <a:t>is organized for self-study</a:t>
            </a:r>
          </a:p>
          <a:p>
            <a:endParaRPr lang="en-US" dirty="0"/>
          </a:p>
          <a:p>
            <a:pPr lvl="0"/>
            <a:r>
              <a:rPr lang="en-US" dirty="0"/>
              <a:t>Assimilation of material is facilitated by instructors</a:t>
            </a:r>
          </a:p>
          <a:p>
            <a:endParaRPr lang="en-US" dirty="0"/>
          </a:p>
          <a:p>
            <a:pPr lvl="0"/>
            <a:r>
              <a:rPr lang="en-US" dirty="0"/>
              <a:t>Instructors also promote interaction amongst students to foster learning communities</a:t>
            </a:r>
          </a:p>
          <a:p>
            <a:endParaRPr lang="en-US" dirty="0"/>
          </a:p>
        </p:txBody>
      </p:sp>
    </p:spTree>
    <p:extLst>
      <p:ext uri="{BB962C8B-B14F-4D97-AF65-F5344CB8AC3E}">
        <p14:creationId xmlns:p14="http://schemas.microsoft.com/office/powerpoint/2010/main" val="2232550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for faculty</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smtClean="0"/>
              <a:t>Separation </a:t>
            </a:r>
            <a:r>
              <a:rPr lang="en-US" dirty="0"/>
              <a:t>of labor of curricular preparation and instruction</a:t>
            </a:r>
          </a:p>
          <a:p>
            <a:endParaRPr lang="en-US" dirty="0"/>
          </a:p>
          <a:p>
            <a:pPr lvl="0"/>
            <a:r>
              <a:rPr lang="en-US" dirty="0"/>
              <a:t>More interaction with students</a:t>
            </a:r>
          </a:p>
          <a:p>
            <a:endParaRPr lang="en-US" dirty="0"/>
          </a:p>
          <a:p>
            <a:pPr lvl="0"/>
            <a:r>
              <a:rPr lang="en-US" dirty="0"/>
              <a:t>Greater opportunity to provide individualized student attention</a:t>
            </a:r>
          </a:p>
          <a:p>
            <a:endParaRPr lang="en-US" dirty="0"/>
          </a:p>
          <a:p>
            <a:pPr lvl="0"/>
            <a:r>
              <a:rPr lang="en-US" dirty="0"/>
              <a:t>Opportunity for innovation in dynamic instruction</a:t>
            </a:r>
          </a:p>
          <a:p>
            <a:endParaRPr lang="en-US" dirty="0"/>
          </a:p>
        </p:txBody>
      </p:sp>
    </p:spTree>
    <p:extLst>
      <p:ext uri="{BB962C8B-B14F-4D97-AF65-F5344CB8AC3E}">
        <p14:creationId xmlns:p14="http://schemas.microsoft.com/office/powerpoint/2010/main" val="2484769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Advantages of Facilitation Model for Administrators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endParaRPr lang="en-US" dirty="0"/>
          </a:p>
          <a:p>
            <a:pPr lvl="0"/>
            <a:r>
              <a:rPr lang="en-US" dirty="0"/>
              <a:t>Quality of instructional material is consistent from class to class</a:t>
            </a:r>
          </a:p>
          <a:p>
            <a:endParaRPr lang="en-US" dirty="0"/>
          </a:p>
          <a:p>
            <a:pPr lvl="0"/>
            <a:r>
              <a:rPr lang="en-US" dirty="0"/>
              <a:t>Coverage of curriculum/syllabus is consistent from class to class</a:t>
            </a:r>
          </a:p>
          <a:p>
            <a:endParaRPr lang="en-US" dirty="0"/>
          </a:p>
          <a:p>
            <a:pPr lvl="0"/>
            <a:r>
              <a:rPr lang="en-US" dirty="0"/>
              <a:t>Reliance on skills of individual faculty members is reduced</a:t>
            </a:r>
          </a:p>
          <a:p>
            <a:endParaRPr lang="en-US" dirty="0"/>
          </a:p>
          <a:p>
            <a:r>
              <a:rPr lang="en-US" dirty="0"/>
              <a:t>Potentially a small reduction in the number of faculty members required		</a:t>
            </a:r>
          </a:p>
        </p:txBody>
      </p:sp>
    </p:spTree>
    <p:extLst>
      <p:ext uri="{BB962C8B-B14F-4D97-AF65-F5344CB8AC3E}">
        <p14:creationId xmlns:p14="http://schemas.microsoft.com/office/powerpoint/2010/main" val="25654504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VLE</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7277394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262</TotalTime>
  <Words>883</Words>
  <Application>Microsoft Office PowerPoint</Application>
  <PresentationFormat>On-screen Show (4:3)</PresentationFormat>
  <Paragraphs>88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Modes of Education</vt:lpstr>
      <vt:lpstr>Modes of Education   </vt:lpstr>
      <vt:lpstr>Dialogue</vt:lpstr>
      <vt:lpstr>Lecture/Instruction </vt:lpstr>
      <vt:lpstr>Facilitation</vt:lpstr>
      <vt:lpstr>Facilitation Model</vt:lpstr>
      <vt:lpstr>Advantages for faculty</vt:lpstr>
      <vt:lpstr>Advantages of Facilitation Model for Administrators </vt:lpstr>
      <vt:lpstr>VLE</vt:lpstr>
      <vt:lpstr>What Are Virtual Learning Environments? </vt:lpstr>
      <vt:lpstr>PowerPoint Presentation</vt:lpstr>
      <vt:lpstr>What does a VLE do? </vt:lpstr>
      <vt:lpstr>Types of VLEs</vt:lpstr>
      <vt:lpstr>PowerPoint Presentation</vt:lpstr>
      <vt:lpstr>PowerPoint Presentation</vt:lpstr>
      <vt:lpstr>Benefits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VLE</dc:title>
  <dc:creator>Dr. Shakeel Ahmed Khoja</dc:creator>
  <cp:lastModifiedBy>Dr. Shakeel Ahmed Khoja</cp:lastModifiedBy>
  <cp:revision>3</cp:revision>
  <dcterms:created xsi:type="dcterms:W3CDTF">2011-05-04T07:45:46Z</dcterms:created>
  <dcterms:modified xsi:type="dcterms:W3CDTF">2011-05-04T12:08:29Z</dcterms:modified>
</cp:coreProperties>
</file>